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7" r:id="rId11"/>
    <p:sldId id="266" r:id="rId12"/>
    <p:sldId id="268" r:id="rId13"/>
    <p:sldId id="269" r:id="rId14"/>
    <p:sldId id="270"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78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FDEDEE3-5016-414C-884B-978C085C4DD4}" type="datetimeFigureOut">
              <a:rPr lang="en-US" smtClean="0"/>
              <a:t>9/13/2025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71E854-47AC-4454-971D-DB33B1256A6E}" type="slidenum">
              <a:rPr lang="en-US" smtClean="0"/>
              <a:t>‹#›</a:t>
            </a:fld>
            <a:endParaRPr lang="en-US"/>
          </a:p>
        </p:txBody>
      </p:sp>
    </p:spTree>
    <p:extLst>
      <p:ext uri="{BB962C8B-B14F-4D97-AF65-F5344CB8AC3E}">
        <p14:creationId xmlns:p14="http://schemas.microsoft.com/office/powerpoint/2010/main" val="88757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FDEDEE3-5016-414C-884B-978C085C4DD4}" type="datetimeFigureOut">
              <a:rPr lang="en-US" smtClean="0"/>
              <a:t>9/13/2025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71E854-47AC-4454-971D-DB33B1256A6E}" type="slidenum">
              <a:rPr lang="en-US" smtClean="0"/>
              <a:t>‹#›</a:t>
            </a:fld>
            <a:endParaRPr lang="en-US"/>
          </a:p>
        </p:txBody>
      </p:sp>
    </p:spTree>
    <p:extLst>
      <p:ext uri="{BB962C8B-B14F-4D97-AF65-F5344CB8AC3E}">
        <p14:creationId xmlns:p14="http://schemas.microsoft.com/office/powerpoint/2010/main" val="2448349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FDEDEE3-5016-414C-884B-978C085C4DD4}" type="datetimeFigureOut">
              <a:rPr lang="en-US" smtClean="0"/>
              <a:t>9/13/2025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71E854-47AC-4454-971D-DB33B1256A6E}" type="slidenum">
              <a:rPr lang="en-US" smtClean="0"/>
              <a:t>‹#›</a:t>
            </a:fld>
            <a:endParaRPr lang="en-US"/>
          </a:p>
        </p:txBody>
      </p:sp>
    </p:spTree>
    <p:extLst>
      <p:ext uri="{BB962C8B-B14F-4D97-AF65-F5344CB8AC3E}">
        <p14:creationId xmlns:p14="http://schemas.microsoft.com/office/powerpoint/2010/main" val="926763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FDEDEE3-5016-414C-884B-978C085C4DD4}" type="datetimeFigureOut">
              <a:rPr lang="en-US" smtClean="0"/>
              <a:t>9/13/2025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71E854-47AC-4454-971D-DB33B1256A6E}" type="slidenum">
              <a:rPr lang="en-US" smtClean="0"/>
              <a:t>‹#›</a:t>
            </a:fld>
            <a:endParaRPr lang="en-US"/>
          </a:p>
        </p:txBody>
      </p:sp>
    </p:spTree>
    <p:extLst>
      <p:ext uri="{BB962C8B-B14F-4D97-AF65-F5344CB8AC3E}">
        <p14:creationId xmlns:p14="http://schemas.microsoft.com/office/powerpoint/2010/main" val="3023007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DEDEE3-5016-414C-884B-978C085C4DD4}" type="datetimeFigureOut">
              <a:rPr lang="en-US" smtClean="0"/>
              <a:t>9/13/2025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71E854-47AC-4454-971D-DB33B1256A6E}" type="slidenum">
              <a:rPr lang="en-US" smtClean="0"/>
              <a:t>‹#›</a:t>
            </a:fld>
            <a:endParaRPr lang="en-US"/>
          </a:p>
        </p:txBody>
      </p:sp>
    </p:spTree>
    <p:extLst>
      <p:ext uri="{BB962C8B-B14F-4D97-AF65-F5344CB8AC3E}">
        <p14:creationId xmlns:p14="http://schemas.microsoft.com/office/powerpoint/2010/main" val="1099593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FDEDEE3-5016-414C-884B-978C085C4DD4}" type="datetimeFigureOut">
              <a:rPr lang="en-US" smtClean="0"/>
              <a:t>9/13/2025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71E854-47AC-4454-971D-DB33B1256A6E}" type="slidenum">
              <a:rPr lang="en-US" smtClean="0"/>
              <a:t>‹#›</a:t>
            </a:fld>
            <a:endParaRPr lang="en-US"/>
          </a:p>
        </p:txBody>
      </p:sp>
    </p:spTree>
    <p:extLst>
      <p:ext uri="{BB962C8B-B14F-4D97-AF65-F5344CB8AC3E}">
        <p14:creationId xmlns:p14="http://schemas.microsoft.com/office/powerpoint/2010/main" val="2311656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FDEDEE3-5016-414C-884B-978C085C4DD4}" type="datetimeFigureOut">
              <a:rPr lang="en-US" smtClean="0"/>
              <a:t>9/13/2025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71E854-47AC-4454-971D-DB33B1256A6E}" type="slidenum">
              <a:rPr lang="en-US" smtClean="0"/>
              <a:t>‹#›</a:t>
            </a:fld>
            <a:endParaRPr lang="en-US"/>
          </a:p>
        </p:txBody>
      </p:sp>
    </p:spTree>
    <p:extLst>
      <p:ext uri="{BB962C8B-B14F-4D97-AF65-F5344CB8AC3E}">
        <p14:creationId xmlns:p14="http://schemas.microsoft.com/office/powerpoint/2010/main" val="3455113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FDEDEE3-5016-414C-884B-978C085C4DD4}" type="datetimeFigureOut">
              <a:rPr lang="en-US" smtClean="0"/>
              <a:t>9/13/2025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71E854-47AC-4454-971D-DB33B1256A6E}" type="slidenum">
              <a:rPr lang="en-US" smtClean="0"/>
              <a:t>‹#›</a:t>
            </a:fld>
            <a:endParaRPr lang="en-US"/>
          </a:p>
        </p:txBody>
      </p:sp>
    </p:spTree>
    <p:extLst>
      <p:ext uri="{BB962C8B-B14F-4D97-AF65-F5344CB8AC3E}">
        <p14:creationId xmlns:p14="http://schemas.microsoft.com/office/powerpoint/2010/main" val="3971132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DEDEE3-5016-414C-884B-978C085C4DD4}" type="datetimeFigureOut">
              <a:rPr lang="en-US" smtClean="0"/>
              <a:t>9/13/2025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71E854-47AC-4454-971D-DB33B1256A6E}" type="slidenum">
              <a:rPr lang="en-US" smtClean="0"/>
              <a:t>‹#›</a:t>
            </a:fld>
            <a:endParaRPr lang="en-US"/>
          </a:p>
        </p:txBody>
      </p:sp>
    </p:spTree>
    <p:extLst>
      <p:ext uri="{BB962C8B-B14F-4D97-AF65-F5344CB8AC3E}">
        <p14:creationId xmlns:p14="http://schemas.microsoft.com/office/powerpoint/2010/main" val="3909775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FDEDEE3-5016-414C-884B-978C085C4DD4}" type="datetimeFigureOut">
              <a:rPr lang="en-US" smtClean="0"/>
              <a:t>9/13/2025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71E854-47AC-4454-971D-DB33B1256A6E}" type="slidenum">
              <a:rPr lang="en-US" smtClean="0"/>
              <a:t>‹#›</a:t>
            </a:fld>
            <a:endParaRPr lang="en-US"/>
          </a:p>
        </p:txBody>
      </p:sp>
    </p:spTree>
    <p:extLst>
      <p:ext uri="{BB962C8B-B14F-4D97-AF65-F5344CB8AC3E}">
        <p14:creationId xmlns:p14="http://schemas.microsoft.com/office/powerpoint/2010/main" val="6629889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FDEDEE3-5016-414C-884B-978C085C4DD4}" type="datetimeFigureOut">
              <a:rPr lang="en-US" smtClean="0"/>
              <a:t>9/13/2025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71E854-47AC-4454-971D-DB33B1256A6E}" type="slidenum">
              <a:rPr lang="en-US" smtClean="0"/>
              <a:t>‹#›</a:t>
            </a:fld>
            <a:endParaRPr lang="en-US"/>
          </a:p>
        </p:txBody>
      </p:sp>
    </p:spTree>
    <p:extLst>
      <p:ext uri="{BB962C8B-B14F-4D97-AF65-F5344CB8AC3E}">
        <p14:creationId xmlns:p14="http://schemas.microsoft.com/office/powerpoint/2010/main" val="3012323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DEDEE3-5016-414C-884B-978C085C4DD4}" type="datetimeFigureOut">
              <a:rPr lang="en-US" smtClean="0"/>
              <a:t>9/13/2025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71E854-47AC-4454-971D-DB33B1256A6E}" type="slidenum">
              <a:rPr lang="en-US" smtClean="0"/>
              <a:t>‹#›</a:t>
            </a:fld>
            <a:endParaRPr lang="en-US"/>
          </a:p>
        </p:txBody>
      </p:sp>
    </p:spTree>
    <p:extLst>
      <p:ext uri="{BB962C8B-B14F-4D97-AF65-F5344CB8AC3E}">
        <p14:creationId xmlns:p14="http://schemas.microsoft.com/office/powerpoint/2010/main" val="2392273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daterfa@gmail.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515600" cy="1325563"/>
          </a:xfrm>
        </p:spPr>
        <p:txBody>
          <a:bodyPr>
            <a:normAutofit fontScale="90000"/>
          </a:bodyPr>
          <a:lstStyle/>
          <a:p>
            <a:r>
              <a:rPr lang="en-US" sz="4000" b="1" dirty="0">
                <a:solidFill>
                  <a:srgbClr val="FF0000"/>
                </a:solidFill>
              </a:rPr>
              <a:t>Integration of Quality Assurance into Higher Institutions to Promote Academic Excellence in Nigeria</a:t>
            </a:r>
            <a:br>
              <a:rPr lang="en-US" dirty="0"/>
            </a:br>
            <a:endParaRPr lang="en-US" dirty="0"/>
          </a:p>
        </p:txBody>
      </p:sp>
      <p:sp>
        <p:nvSpPr>
          <p:cNvPr id="3" name="Content Placeholder 2"/>
          <p:cNvSpPr>
            <a:spLocks noGrp="1"/>
          </p:cNvSpPr>
          <p:nvPr>
            <p:ph idx="1"/>
          </p:nvPr>
        </p:nvSpPr>
        <p:spPr>
          <a:xfrm>
            <a:off x="838200" y="2073499"/>
            <a:ext cx="10515600" cy="4103464"/>
          </a:xfrm>
        </p:spPr>
        <p:txBody>
          <a:bodyPr>
            <a:normAutofit fontScale="92500" lnSpcReduction="10000"/>
          </a:bodyPr>
          <a:lstStyle/>
          <a:p>
            <a:pPr marL="0" indent="0" algn="ctr">
              <a:buNone/>
            </a:pPr>
            <a:r>
              <a:rPr lang="en-US" b="1" dirty="0" err="1"/>
              <a:t>Adaka</a:t>
            </a:r>
            <a:r>
              <a:rPr lang="en-US" b="1" dirty="0"/>
              <a:t> T. </a:t>
            </a:r>
            <a:r>
              <a:rPr lang="en-US" b="1" dirty="0" err="1"/>
              <a:t>Ahon</a:t>
            </a:r>
            <a:r>
              <a:rPr lang="en-US" b="1" dirty="0"/>
              <a:t>, </a:t>
            </a:r>
            <a:r>
              <a:rPr lang="en-US" b="1" i="1" dirty="0"/>
              <a:t>PhD, </a:t>
            </a:r>
            <a:r>
              <a:rPr lang="en-GB" b="1" i="1" dirty="0"/>
              <a:t>FCILED, AFAAN</a:t>
            </a:r>
            <a:endParaRPr lang="en-US" dirty="0"/>
          </a:p>
          <a:p>
            <a:pPr marL="0" indent="0" algn="ctr">
              <a:buNone/>
            </a:pPr>
            <a:r>
              <a:rPr lang="en-GB" b="1" dirty="0"/>
              <a:t>Professor of Special Needs Education,</a:t>
            </a:r>
            <a:br>
              <a:rPr lang="en-US" b="1" dirty="0"/>
            </a:br>
            <a:r>
              <a:rPr lang="en-US" b="1" dirty="0"/>
              <a:t>Director, Centre for Disability Studies,</a:t>
            </a:r>
            <a:br>
              <a:rPr lang="en-US" b="1" dirty="0"/>
            </a:br>
            <a:r>
              <a:rPr lang="en-GB" b="1" dirty="0"/>
              <a:t>Federal University of </a:t>
            </a:r>
            <a:r>
              <a:rPr lang="en-GB" b="1" dirty="0" err="1"/>
              <a:t>Lafia</a:t>
            </a:r>
            <a:endParaRPr lang="en-US" dirty="0"/>
          </a:p>
          <a:p>
            <a:pPr marL="0" indent="0" algn="ctr">
              <a:buNone/>
            </a:pPr>
            <a:r>
              <a:rPr lang="en-GB" b="1" u="sng" dirty="0">
                <a:hlinkClick r:id="rId2"/>
              </a:rPr>
              <a:t>adaterfa@gmail.com</a:t>
            </a:r>
            <a:endParaRPr lang="en-US" dirty="0"/>
          </a:p>
          <a:p>
            <a:pPr marL="0" indent="0" algn="ctr">
              <a:buNone/>
            </a:pPr>
            <a:r>
              <a:rPr lang="en-GB" b="1" dirty="0"/>
              <a:t>+2348058430226</a:t>
            </a:r>
            <a:endParaRPr lang="en-US" dirty="0"/>
          </a:p>
          <a:p>
            <a:pPr marL="0" indent="0" algn="ctr">
              <a:buNone/>
            </a:pPr>
            <a:endParaRPr lang="en-US" dirty="0"/>
          </a:p>
          <a:p>
            <a:pPr algn="ctr"/>
            <a:r>
              <a:rPr lang="en-US" b="1" dirty="0"/>
              <a:t>A One Day International Workshop on Quality Control and Assurance in Higher Education Jointly Organized by 21</a:t>
            </a:r>
            <a:r>
              <a:rPr lang="en-US" b="1" baseline="30000" dirty="0"/>
              <a:t>st</a:t>
            </a:r>
            <a:r>
              <a:rPr lang="en-US" b="1" dirty="0"/>
              <a:t> Century Open University and Global Interfaith University at Google Meet on September 13, 2025. </a:t>
            </a:r>
            <a:endParaRPr lang="en-US" dirty="0"/>
          </a:p>
          <a:p>
            <a:endParaRPr lang="en-US" dirty="0"/>
          </a:p>
        </p:txBody>
      </p:sp>
    </p:spTree>
    <p:extLst>
      <p:ext uri="{BB962C8B-B14F-4D97-AF65-F5344CB8AC3E}">
        <p14:creationId xmlns:p14="http://schemas.microsoft.com/office/powerpoint/2010/main" val="533931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FF0000"/>
                </a:solidFill>
                <a:latin typeface="Arial" panose="020B0604020202020204" pitchFamily="34" charset="0"/>
                <a:cs typeface="Arial" panose="020B0604020202020204" pitchFamily="34" charset="0"/>
              </a:rPr>
              <a:t>Quality Assurance Practices in Higher Institutions</a:t>
            </a:r>
          </a:p>
        </p:txBody>
      </p:sp>
      <p:pic>
        <p:nvPicPr>
          <p:cNvPr id="3" name="Picture 2" descr="PDF] Quality Assurance Practices in Higher Education Institutions: Lesson  from Africa | Semantic Scholar"/>
          <p:cNvPicPr/>
          <p:nvPr/>
        </p:nvPicPr>
        <p:blipFill rotWithShape="1">
          <a:blip r:embed="rId2">
            <a:extLst>
              <a:ext uri="{28A0092B-C50C-407E-A947-70E740481C1C}">
                <a14:useLocalDpi xmlns:a14="http://schemas.microsoft.com/office/drawing/2010/main" val="0"/>
              </a:ext>
            </a:extLst>
          </a:blip>
          <a:srcRect l="1" t="-1" r="-985" b="2551"/>
          <a:stretch/>
        </p:blipFill>
        <p:spPr bwMode="auto">
          <a:xfrm>
            <a:off x="1883074" y="2143461"/>
            <a:ext cx="6858000" cy="338328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365308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9583271" cy="939240"/>
          </a:xfrm>
        </p:spPr>
        <p:txBody>
          <a:bodyPr>
            <a:normAutofit fontScale="90000"/>
          </a:bodyPr>
          <a:lstStyle/>
          <a:p>
            <a:r>
              <a:rPr lang="en-US" sz="3600" b="1" dirty="0">
                <a:solidFill>
                  <a:srgbClr val="FF0000"/>
                </a:solidFill>
              </a:rPr>
              <a:t>Challenges of Implementing Quality Assurance Mechanism</a:t>
            </a:r>
            <a:br>
              <a:rPr lang="en-US" dirty="0"/>
            </a:br>
            <a:endParaRPr lang="en-US" dirty="0"/>
          </a:p>
        </p:txBody>
      </p:sp>
      <p:sp>
        <p:nvSpPr>
          <p:cNvPr id="3" name="Content Placeholder 2"/>
          <p:cNvSpPr>
            <a:spLocks noGrp="1"/>
          </p:cNvSpPr>
          <p:nvPr>
            <p:ph idx="1"/>
          </p:nvPr>
        </p:nvSpPr>
        <p:spPr>
          <a:xfrm>
            <a:off x="838200" y="1825625"/>
            <a:ext cx="6692153" cy="4351338"/>
          </a:xfrm>
        </p:spPr>
        <p:txBody>
          <a:bodyPr>
            <a:normAutofit fontScale="77500" lnSpcReduction="20000"/>
          </a:bodyPr>
          <a:lstStyle/>
          <a:p>
            <a:endParaRPr lang="en-US" dirty="0"/>
          </a:p>
          <a:p>
            <a:pPr lvl="0">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Inadequate Funding</a:t>
            </a:r>
          </a:p>
          <a:p>
            <a:pPr lvl="0">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Resistance to Change</a:t>
            </a:r>
          </a:p>
          <a:p>
            <a:pPr lvl="0">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Insufficient Skilled Personnel</a:t>
            </a:r>
          </a:p>
          <a:p>
            <a:pPr lvl="0">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Weak Institutional Capacity</a:t>
            </a:r>
          </a:p>
          <a:p>
            <a:pPr lvl="0">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External Influences and Political Interference</a:t>
            </a:r>
          </a:p>
          <a:p>
            <a:pPr lvl="0">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Overemphasis on Compliance Rather than Improvement</a:t>
            </a:r>
          </a:p>
          <a:p>
            <a:endParaRPr lang="en-US" dirty="0"/>
          </a:p>
        </p:txBody>
      </p:sp>
      <p:pic>
        <p:nvPicPr>
          <p:cNvPr id="14" name="Picture 15" descr="Problem Icons - Free SVG &amp; PNG Problem Images - Noun Projec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1437306">
            <a:off x="4778189" y="1615888"/>
            <a:ext cx="19050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0070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9825318" cy="1046816"/>
          </a:xfrm>
        </p:spPr>
        <p:txBody>
          <a:bodyPr>
            <a:noAutofit/>
          </a:bodyPr>
          <a:lstStyle/>
          <a:p>
            <a:r>
              <a:rPr lang="en-US" sz="3200" b="1" dirty="0">
                <a:solidFill>
                  <a:srgbClr val="FF0000"/>
                </a:solidFill>
              </a:rPr>
              <a:t>Ways of Integrating Quality Assurance in Tertiary Institution </a:t>
            </a:r>
            <a:br>
              <a:rPr lang="en-US" sz="3200" dirty="0">
                <a:solidFill>
                  <a:srgbClr val="FF0000"/>
                </a:solidFill>
              </a:rPr>
            </a:br>
            <a:endParaRPr lang="en-US" sz="3200" dirty="0">
              <a:solidFill>
                <a:srgbClr val="FF0000"/>
              </a:solidFill>
            </a:endParaRPr>
          </a:p>
        </p:txBody>
      </p:sp>
      <p:pic>
        <p:nvPicPr>
          <p:cNvPr id="6" name="Picture 2" descr="Quality Assurance for School Development | School Operat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0847" y="1247401"/>
            <a:ext cx="5562600" cy="5032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1104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4231341" cy="1325563"/>
          </a:xfrm>
        </p:spPr>
        <p:txBody>
          <a:bodyPr>
            <a:normAutofit/>
          </a:bodyPr>
          <a:lstStyle/>
          <a:p>
            <a:r>
              <a:rPr lang="en-US" b="1" dirty="0">
                <a:solidFill>
                  <a:srgbClr val="FF0000"/>
                </a:solidFill>
              </a:rPr>
              <a:t>Ways….(cont’d)</a:t>
            </a:r>
            <a:br>
              <a:rPr lang="en-US" dirty="0">
                <a:solidFill>
                  <a:srgbClr val="FF0000"/>
                </a:solidFill>
              </a:rPr>
            </a:br>
            <a:endParaRPr lang="en-US" dirty="0"/>
          </a:p>
        </p:txBody>
      </p:sp>
      <p:sp>
        <p:nvSpPr>
          <p:cNvPr id="3" name="Content Placeholder 2"/>
          <p:cNvSpPr>
            <a:spLocks noGrp="1"/>
          </p:cNvSpPr>
          <p:nvPr>
            <p:ph idx="1"/>
          </p:nvPr>
        </p:nvSpPr>
        <p:spPr/>
        <p:txBody>
          <a:bodyPr>
            <a:normAutofit fontScale="77500" lnSpcReduction="20000"/>
          </a:bodyPr>
          <a:lstStyle/>
          <a:p>
            <a:pPr marL="0" indent="0">
              <a:lnSpc>
                <a:spcPct val="150000"/>
              </a:lnSpc>
              <a:buNone/>
            </a:pPr>
            <a:r>
              <a:rPr lang="en-US" dirty="0">
                <a:latin typeface="Arial" panose="020B0604020202020204" pitchFamily="34" charset="0"/>
                <a:cs typeface="Arial" panose="020B0604020202020204" pitchFamily="34" charset="0"/>
              </a:rPr>
              <a:t>To simply the ways of integrating quality assurance in tertiary institutions, the following are required:</a:t>
            </a:r>
          </a:p>
          <a:p>
            <a:pPr>
              <a:lnSpc>
                <a:spcPct val="150000"/>
              </a:lnSpc>
              <a:buFont typeface="Wingdings" panose="05000000000000000000" pitchFamily="2" charset="2"/>
              <a:buChar char="ü"/>
            </a:pPr>
            <a:r>
              <a:rPr lang="en-US" dirty="0">
                <a:latin typeface="Arial" panose="020B0604020202020204" pitchFamily="34" charset="0"/>
                <a:cs typeface="Arial" panose="020B0604020202020204" pitchFamily="34" charset="0"/>
              </a:rPr>
              <a:t>The formulation of a defined mission and institutional objectives</a:t>
            </a:r>
          </a:p>
          <a:p>
            <a:pPr>
              <a:lnSpc>
                <a:spcPct val="150000"/>
              </a:lnSpc>
              <a:buFont typeface="Wingdings" panose="05000000000000000000" pitchFamily="2" charset="2"/>
              <a:buChar char="ü"/>
            </a:pPr>
            <a:r>
              <a:rPr lang="en-US" dirty="0">
                <a:latin typeface="Arial" panose="020B0604020202020204" pitchFamily="34" charset="0"/>
                <a:cs typeface="Arial" panose="020B0604020202020204" pitchFamily="34" charset="0"/>
              </a:rPr>
              <a:t>Creating robust internal quality control systems</a:t>
            </a:r>
          </a:p>
          <a:p>
            <a:pPr>
              <a:lnSpc>
                <a:spcPct val="150000"/>
              </a:lnSpc>
              <a:buFont typeface="Wingdings" panose="05000000000000000000" pitchFamily="2" charset="2"/>
              <a:buChar char="ü"/>
            </a:pPr>
            <a:r>
              <a:rPr lang="en-US" dirty="0">
                <a:latin typeface="Arial" panose="020B0604020202020204" pitchFamily="34" charset="0"/>
                <a:cs typeface="Arial" panose="020B0604020202020204" pitchFamily="34" charset="0"/>
              </a:rPr>
              <a:t>Ensuring external quality assurance via audits and accreditation</a:t>
            </a:r>
          </a:p>
          <a:p>
            <a:pPr>
              <a:lnSpc>
                <a:spcPct val="150000"/>
              </a:lnSpc>
              <a:buFont typeface="Wingdings" panose="05000000000000000000" pitchFamily="2" charset="2"/>
              <a:buChar char="ü"/>
            </a:pPr>
            <a:r>
              <a:rPr lang="en-US" dirty="0">
                <a:latin typeface="Arial" panose="020B0604020202020204" pitchFamily="34" charset="0"/>
                <a:cs typeface="Arial" panose="020B0604020202020204" pitchFamily="34" charset="0"/>
              </a:rPr>
              <a:t>Regular curriculum design and review</a:t>
            </a:r>
          </a:p>
          <a:p>
            <a:pPr>
              <a:lnSpc>
                <a:spcPct val="150000"/>
              </a:lnSpc>
              <a:buFont typeface="Wingdings" panose="05000000000000000000" pitchFamily="2" charset="2"/>
              <a:buChar char="ü"/>
            </a:pPr>
            <a:r>
              <a:rPr lang="en-US" dirty="0">
                <a:latin typeface="Arial" panose="020B0604020202020204" pitchFamily="34" charset="0"/>
                <a:cs typeface="Arial" panose="020B0604020202020204" pitchFamily="34" charset="0"/>
              </a:rPr>
              <a:t>Improving teaching and learning processes</a:t>
            </a:r>
          </a:p>
          <a:p>
            <a:pPr>
              <a:lnSpc>
                <a:spcPct val="150000"/>
              </a:lnSpc>
              <a:buFont typeface="Wingdings" panose="05000000000000000000" pitchFamily="2" charset="2"/>
              <a:buChar char="ü"/>
            </a:pPr>
            <a:r>
              <a:rPr lang="en-US" dirty="0">
                <a:latin typeface="Arial" panose="020B0604020202020204" pitchFamily="34" charset="0"/>
                <a:cs typeface="Arial" panose="020B0604020202020204" pitchFamily="34" charset="0"/>
              </a:rPr>
              <a:t>Increasing institutional autonomy, leadership and governance</a:t>
            </a:r>
          </a:p>
          <a:p>
            <a:endParaRPr lang="en-US" dirty="0"/>
          </a:p>
        </p:txBody>
      </p:sp>
    </p:spTree>
    <p:extLst>
      <p:ext uri="{BB962C8B-B14F-4D97-AF65-F5344CB8AC3E}">
        <p14:creationId xmlns:p14="http://schemas.microsoft.com/office/powerpoint/2010/main" val="40238287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Conclusion </a:t>
            </a:r>
          </a:p>
        </p:txBody>
      </p:sp>
      <p:sp>
        <p:nvSpPr>
          <p:cNvPr id="4" name="Rectangle 1"/>
          <p:cNvSpPr>
            <a:spLocks noGrp="1" noChangeArrowheads="1"/>
          </p:cNvSpPr>
          <p:nvPr>
            <p:ph idx="1"/>
          </p:nvPr>
        </p:nvSpPr>
        <p:spPr bwMode="auto">
          <a:xfrm>
            <a:off x="524435" y="2071326"/>
            <a:ext cx="9601200" cy="26314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en-US" sz="2200" b="0" i="0" u="none" strike="noStrike" cap="none" normalizeH="0" baseline="0" dirty="0">
                <a:ln>
                  <a:noFill/>
                </a:ln>
                <a:solidFill>
                  <a:schemeClr val="tx1"/>
                </a:solidFill>
                <a:effectLst/>
                <a:latin typeface="Arial" panose="020B0604020202020204" pitchFamily="34" charset="0"/>
              </a:rPr>
              <a:t>Nigeria’s higher institutions urgently need strong quality assurance systems to address poor performance and global ranking. Integrating quality assurance through curriculum review, effective teaching, and sound governance will raise academic standards. Prioritizing quality assurance will improve learning, research, and institutional reputation</a:t>
            </a:r>
            <a:r>
              <a:rPr kumimoji="0" lang="en-US" sz="1800" b="0" i="0" u="none" strike="noStrike" cap="none" normalizeH="0" baseline="0" dirty="0">
                <a:ln>
                  <a:noFill/>
                </a:ln>
                <a:solidFill>
                  <a:schemeClr val="tx1"/>
                </a:solidFill>
                <a:effectLst/>
                <a:latin typeface="Arial" panose="020B0604020202020204" pitchFamily="34" charset="0"/>
              </a:rPr>
              <a:t>.</a:t>
            </a:r>
          </a:p>
        </p:txBody>
      </p:sp>
    </p:spTree>
    <p:extLst>
      <p:ext uri="{BB962C8B-B14F-4D97-AF65-F5344CB8AC3E}">
        <p14:creationId xmlns:p14="http://schemas.microsoft.com/office/powerpoint/2010/main" val="38218302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C00000"/>
                </a:solidFill>
              </a:rPr>
              <a:t>THANK YOU FOR LISTENING!</a:t>
            </a:r>
          </a:p>
        </p:txBody>
      </p:sp>
      <p:pic>
        <p:nvPicPr>
          <p:cNvPr id="7170" name="Picture 2" descr="1,100+ Thank You Hands Icon Stock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400" y="1949824"/>
            <a:ext cx="4932996" cy="44240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6129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4849906" cy="1019922"/>
          </a:xfrm>
        </p:spPr>
        <p:txBody>
          <a:bodyPr/>
          <a:lstStyle/>
          <a:p>
            <a:r>
              <a:rPr lang="en-US" dirty="0">
                <a:solidFill>
                  <a:srgbClr val="FF0000"/>
                </a:solidFill>
              </a:rPr>
              <a:t>Introduction </a:t>
            </a:r>
          </a:p>
        </p:txBody>
      </p:sp>
      <p:sp>
        <p:nvSpPr>
          <p:cNvPr id="5" name="Rectangle 2"/>
          <p:cNvSpPr>
            <a:spLocks noGrp="1" noChangeArrowheads="1"/>
          </p:cNvSpPr>
          <p:nvPr>
            <p:ph idx="1"/>
          </p:nvPr>
        </p:nvSpPr>
        <p:spPr bwMode="auto">
          <a:xfrm>
            <a:off x="421340" y="1793359"/>
            <a:ext cx="9314331" cy="35843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en-US" sz="2200" b="0" i="0" u="none" strike="noStrike" cap="none" normalizeH="0" baseline="0" dirty="0">
                <a:ln>
                  <a:noFill/>
                </a:ln>
                <a:solidFill>
                  <a:schemeClr val="tx1"/>
                </a:solidFill>
                <a:effectLst/>
                <a:latin typeface="Arial" panose="020B0604020202020204" pitchFamily="34" charset="0"/>
              </a:rPr>
              <a:t>Nigeria’s higher education system is in crisis, with declining quality and universities ranking far below their global and African counterparts. </a:t>
            </a: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sz="2200" b="0" i="0" u="none" strike="noStrike" cap="none" normalizeH="0" baseline="0" dirty="0">
                <a:ln>
                  <a:noFill/>
                </a:ln>
                <a:solidFill>
                  <a:schemeClr val="tx1"/>
                </a:solidFill>
                <a:effectLst/>
                <a:latin typeface="Arial" panose="020B0604020202020204" pitchFamily="34" charset="0"/>
              </a:rPr>
              <a:t>Weak quality assurance has severely undermined academic performance.</a:t>
            </a: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sz="2200" b="0" i="0" u="none" strike="noStrike" cap="none" normalizeH="0" baseline="0" dirty="0">
                <a:ln>
                  <a:noFill/>
                </a:ln>
                <a:solidFill>
                  <a:schemeClr val="tx1"/>
                </a:solidFill>
                <a:effectLst/>
                <a:latin typeface="Arial" panose="020B0604020202020204" pitchFamily="34" charset="0"/>
              </a:rPr>
              <a:t>Without urgent reforms, the nation risks producing graduates with certificates but lacking the competence for national development and global competitiveness</a:t>
            </a:r>
            <a:r>
              <a:rPr kumimoji="0" lang="en-US" sz="2000" b="0" i="0" u="none" strike="noStrike" cap="none" normalizeH="0" baseline="0" dirty="0">
                <a:ln>
                  <a:noFill/>
                </a:ln>
                <a:solidFill>
                  <a:schemeClr val="tx1"/>
                </a:solidFill>
                <a:effectLst/>
                <a:latin typeface="Arial" panose="020B0604020202020204" pitchFamily="34" charset="0"/>
              </a:rPr>
              <a:t>.</a:t>
            </a:r>
          </a:p>
        </p:txBody>
      </p:sp>
    </p:spTree>
    <p:extLst>
      <p:ext uri="{BB962C8B-B14F-4D97-AF65-F5344CB8AC3E}">
        <p14:creationId xmlns:p14="http://schemas.microsoft.com/office/powerpoint/2010/main" val="1928005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Quality Assurance</a:t>
            </a:r>
          </a:p>
        </p:txBody>
      </p:sp>
      <p:pic>
        <p:nvPicPr>
          <p:cNvPr id="2051" name="Picture 3" descr="What Is Quality Assurance? - Sofeast"/>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622550" y="1690688"/>
            <a:ext cx="5569450" cy="371157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109692" y="3429561"/>
            <a:ext cx="6096000" cy="2400657"/>
          </a:xfrm>
          <a:prstGeom prst="rect">
            <a:avLst/>
          </a:prstGeom>
        </p:spPr>
        <p:txBody>
          <a:bodyPr>
            <a:spAutoFit/>
          </a:bodyPr>
          <a:lstStyle/>
          <a:p>
            <a:pPr algn="just">
              <a:lnSpc>
                <a:spcPct val="150000"/>
              </a:lnSpc>
              <a:spcAft>
                <a:spcPts val="800"/>
              </a:spcAft>
            </a:pPr>
            <a:r>
              <a:rPr lang="en-US" sz="2000" dirty="0">
                <a:latin typeface="Arial" panose="020B0604020202020204" pitchFamily="34" charset="0"/>
                <a:ea typeface="Calibri" panose="020F0502020204030204" pitchFamily="34" charset="0"/>
                <a:cs typeface="Arial" panose="020B0604020202020204" pitchFamily="34" charset="0"/>
              </a:rPr>
              <a:t>Quality Assurance (QA) is a management technique involving planned and systematic actions to ensure that educational delivery, teaching, research and facilities meet the right standards and provide students with the best possible learning experience.</a:t>
            </a:r>
            <a:endParaRPr lang="en-US" sz="2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56377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9704294" cy="1325563"/>
          </a:xfrm>
        </p:spPr>
        <p:txBody>
          <a:bodyPr>
            <a:normAutofit/>
          </a:bodyPr>
          <a:lstStyle/>
          <a:p>
            <a:r>
              <a:rPr lang="en-US" sz="3200" dirty="0">
                <a:solidFill>
                  <a:srgbClr val="FF0000"/>
                </a:solidFill>
                <a:latin typeface="Arial" panose="020B0604020202020204" pitchFamily="34" charset="0"/>
                <a:cs typeface="Arial" panose="020B0604020202020204" pitchFamily="34" charset="0"/>
              </a:rPr>
              <a:t>Shared Responsibilities of Universities and NUC in Ensuring Quality Assurance</a:t>
            </a:r>
          </a:p>
        </p:txBody>
      </p:sp>
      <p:sp>
        <p:nvSpPr>
          <p:cNvPr id="4" name="Content Placeholder 3"/>
          <p:cNvSpPr>
            <a:spLocks noGrp="1"/>
          </p:cNvSpPr>
          <p:nvPr>
            <p:ph idx="1"/>
          </p:nvPr>
        </p:nvSpPr>
        <p:spPr>
          <a:xfrm>
            <a:off x="838200" y="1825624"/>
            <a:ext cx="10515600" cy="5032375"/>
          </a:xfrm>
        </p:spPr>
        <p:txBody>
          <a:bodyPr>
            <a:normAutofit/>
          </a:bodyPr>
          <a:lstStyle/>
          <a:p>
            <a:endParaRPr lang="en-US" dirty="0"/>
          </a:p>
          <a:p>
            <a:endParaRPr lang="en-US" dirty="0"/>
          </a:p>
          <a:p>
            <a:pPr marL="0" indent="0">
              <a:buNone/>
            </a:pPr>
            <a:endParaRPr lang="en-US" dirty="0"/>
          </a:p>
          <a:p>
            <a:endParaRPr lang="en-US" dirty="0"/>
          </a:p>
          <a:p>
            <a:endParaRPr lang="en-US" dirty="0"/>
          </a:p>
          <a:p>
            <a:endParaRPr lang="en-US" dirty="0"/>
          </a:p>
          <a:p>
            <a:pPr marL="0" indent="0">
              <a:buNone/>
            </a:pPr>
            <a:endParaRPr lang="en-US" dirty="0"/>
          </a:p>
          <a:p>
            <a:pPr marL="0" indent="0">
              <a:buNone/>
            </a:pPr>
            <a:endParaRPr lang="en-US" dirty="0"/>
          </a:p>
          <a:p>
            <a:pPr marL="0" indent="0">
              <a:buNone/>
            </a:pPr>
            <a:r>
              <a:rPr lang="en-US" dirty="0"/>
              <a:t>Quality assurance drivers in Nigerian tertiary institutions adapted from </a:t>
            </a:r>
            <a:r>
              <a:rPr lang="en-US" dirty="0" err="1"/>
              <a:t>Adedipe</a:t>
            </a:r>
            <a:r>
              <a:rPr lang="en-US" dirty="0"/>
              <a:t> (2007) </a:t>
            </a:r>
          </a:p>
        </p:txBody>
      </p:sp>
      <p:pic>
        <p:nvPicPr>
          <p:cNvPr id="7" name="Picture 2" descr="PDF) IMPROVING QUALITY EDUCATION FOR SUSTAINABLE DEVELOPMENT IN NIGERI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66011" y="1573306"/>
            <a:ext cx="6953311" cy="44778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38084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040471" cy="898899"/>
          </a:xfrm>
        </p:spPr>
        <p:txBody>
          <a:bodyPr>
            <a:normAutofit fontScale="90000"/>
          </a:bodyPr>
          <a:lstStyle/>
          <a:p>
            <a:r>
              <a:rPr lang="en-US" sz="3600" b="1" dirty="0">
                <a:solidFill>
                  <a:srgbClr val="FF0000"/>
                </a:solidFill>
              </a:rPr>
              <a:t>Components of Quality Assurance in Higher Education</a:t>
            </a:r>
            <a:br>
              <a:rPr lang="en-US" sz="3600" dirty="0">
                <a:solidFill>
                  <a:srgbClr val="FF0000"/>
                </a:solidFill>
              </a:rPr>
            </a:br>
            <a:endParaRPr lang="en-US" sz="3600" dirty="0">
              <a:solidFill>
                <a:srgbClr val="FF0000"/>
              </a:solidFill>
            </a:endParaRPr>
          </a:p>
        </p:txBody>
      </p:sp>
      <p:sp>
        <p:nvSpPr>
          <p:cNvPr id="3" name="Content Placeholder 2"/>
          <p:cNvSpPr>
            <a:spLocks noGrp="1"/>
          </p:cNvSpPr>
          <p:nvPr>
            <p:ph idx="1"/>
          </p:nvPr>
        </p:nvSpPr>
        <p:spPr>
          <a:xfrm>
            <a:off x="0" y="1825625"/>
            <a:ext cx="12192000" cy="4351338"/>
          </a:xfrm>
        </p:spPr>
        <p:txBody>
          <a:bodyPr>
            <a:normAutofit fontScale="77500" lnSpcReduction="20000"/>
          </a:bodyPr>
          <a:lstStyle/>
          <a:p>
            <a:pPr algn="just">
              <a:lnSpc>
                <a:spcPct val="150000"/>
              </a:lnSpc>
              <a:buFont typeface="Wingdings" panose="05000000000000000000" pitchFamily="2" charset="2"/>
              <a:buChar char="v"/>
            </a:pPr>
            <a:r>
              <a:rPr lang="en-US" b="1" dirty="0">
                <a:latin typeface="Arial" panose="020B0604020202020204" pitchFamily="34" charset="0"/>
                <a:cs typeface="Arial" panose="020B0604020202020204" pitchFamily="34" charset="0"/>
              </a:rPr>
              <a:t>Curriculum Design and Review</a:t>
            </a:r>
            <a:r>
              <a:rPr lang="en-US" dirty="0">
                <a:latin typeface="Arial" panose="020B0604020202020204" pitchFamily="34" charset="0"/>
                <a:cs typeface="Arial" panose="020B0604020202020204" pitchFamily="34" charset="0"/>
              </a:rPr>
              <a:t> – Ensures curricula are updated, relevant and aligned with labor market demands. Regular reviews help produce employable graduates with globally competitive skills.</a:t>
            </a:r>
          </a:p>
          <a:p>
            <a:pPr algn="just">
              <a:lnSpc>
                <a:spcPct val="150000"/>
              </a:lnSpc>
              <a:buFont typeface="Wingdings" panose="05000000000000000000" pitchFamily="2" charset="2"/>
              <a:buChar char="v"/>
            </a:pPr>
            <a:r>
              <a:rPr lang="en-US" b="1" dirty="0">
                <a:latin typeface="Arial" panose="020B0604020202020204" pitchFamily="34" charset="0"/>
                <a:cs typeface="Arial" panose="020B0604020202020204" pitchFamily="34" charset="0"/>
              </a:rPr>
              <a:t>Teaching and Learning Processes</a:t>
            </a:r>
            <a:r>
              <a:rPr lang="en-US" dirty="0">
                <a:latin typeface="Arial" panose="020B0604020202020204" pitchFamily="34" charset="0"/>
                <a:cs typeface="Arial" panose="020B0604020202020204" pitchFamily="34" charset="0"/>
              </a:rPr>
              <a:t> – Focuses on lecturer competence, instructional delivery, and classroom interactions. It promotes student-centered learning and modern teaching methods.</a:t>
            </a:r>
          </a:p>
          <a:p>
            <a:pPr algn="just">
              <a:lnSpc>
                <a:spcPct val="150000"/>
              </a:lnSpc>
              <a:buFont typeface="Wingdings" panose="05000000000000000000" pitchFamily="2" charset="2"/>
              <a:buChar char="v"/>
            </a:pPr>
            <a:r>
              <a:rPr lang="en-US" b="1" dirty="0">
                <a:latin typeface="Arial" panose="020B0604020202020204" pitchFamily="34" charset="0"/>
                <a:cs typeface="Arial" panose="020B0604020202020204" pitchFamily="34" charset="0"/>
              </a:rPr>
              <a:t>Assessment and Evaluation</a:t>
            </a:r>
            <a:r>
              <a:rPr lang="en-US" dirty="0">
                <a:latin typeface="Arial" panose="020B0604020202020204" pitchFamily="34" charset="0"/>
                <a:cs typeface="Arial" panose="020B0604020202020204" pitchFamily="34" charset="0"/>
              </a:rPr>
              <a:t> – Guarantees fair, transparent, and comprehensive measurement of student learning. Continuous assessment complements final exams for a holistic evaluation.</a:t>
            </a:r>
          </a:p>
          <a:p>
            <a:endParaRPr lang="en-US" dirty="0"/>
          </a:p>
        </p:txBody>
      </p:sp>
    </p:spTree>
    <p:extLst>
      <p:ext uri="{BB962C8B-B14F-4D97-AF65-F5344CB8AC3E}">
        <p14:creationId xmlns:p14="http://schemas.microsoft.com/office/powerpoint/2010/main" val="176625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6288741" cy="1325563"/>
          </a:xfrm>
        </p:spPr>
        <p:txBody>
          <a:bodyPr/>
          <a:lstStyle/>
          <a:p>
            <a:r>
              <a:rPr lang="en-US" b="1" dirty="0">
                <a:solidFill>
                  <a:srgbClr val="FF0000"/>
                </a:solidFill>
              </a:rPr>
              <a:t>Components….(cont’d)</a:t>
            </a:r>
            <a:endParaRPr lang="en-US" dirty="0"/>
          </a:p>
        </p:txBody>
      </p:sp>
      <p:sp>
        <p:nvSpPr>
          <p:cNvPr id="3" name="Content Placeholder 2"/>
          <p:cNvSpPr>
            <a:spLocks noGrp="1"/>
          </p:cNvSpPr>
          <p:nvPr>
            <p:ph idx="1"/>
          </p:nvPr>
        </p:nvSpPr>
        <p:spPr>
          <a:xfrm>
            <a:off x="0" y="1825625"/>
            <a:ext cx="11353800" cy="4351338"/>
          </a:xfrm>
        </p:spPr>
        <p:txBody>
          <a:bodyPr>
            <a:normAutofit/>
          </a:bodyPr>
          <a:lstStyle/>
          <a:p>
            <a:pPr algn="just">
              <a:lnSpc>
                <a:spcPct val="150000"/>
              </a:lnSpc>
              <a:buFont typeface="Wingdings" panose="05000000000000000000" pitchFamily="2" charset="2"/>
              <a:buChar char="v"/>
            </a:pPr>
            <a:r>
              <a:rPr lang="en-US" sz="2200" b="1" dirty="0">
                <a:latin typeface="Arial" panose="020B0604020202020204" pitchFamily="34" charset="0"/>
                <a:cs typeface="Arial" panose="020B0604020202020204" pitchFamily="34" charset="0"/>
              </a:rPr>
              <a:t>Academic Staff Development</a:t>
            </a:r>
            <a:r>
              <a:rPr lang="en-US" sz="2200" dirty="0">
                <a:latin typeface="Arial" panose="020B0604020202020204" pitchFamily="34" charset="0"/>
                <a:cs typeface="Arial" panose="020B0604020202020204" pitchFamily="34" charset="0"/>
              </a:rPr>
              <a:t> – Supports training, workshops, and research opportunities for lecturers. This builds competence in teaching, research, and technology use.</a:t>
            </a:r>
          </a:p>
          <a:p>
            <a:pPr algn="just">
              <a:lnSpc>
                <a:spcPct val="150000"/>
              </a:lnSpc>
              <a:buFont typeface="Wingdings" panose="05000000000000000000" pitchFamily="2" charset="2"/>
              <a:buChar char="v"/>
            </a:pPr>
            <a:r>
              <a:rPr lang="en-US" sz="2200" dirty="0">
                <a:latin typeface="Arial" panose="020B0604020202020204" pitchFamily="34" charset="0"/>
                <a:cs typeface="Arial" panose="020B0604020202020204" pitchFamily="34" charset="0"/>
              </a:rPr>
              <a:t>  </a:t>
            </a:r>
            <a:r>
              <a:rPr lang="en-US" sz="2200" b="1" dirty="0">
                <a:latin typeface="Arial" panose="020B0604020202020204" pitchFamily="34" charset="0"/>
                <a:cs typeface="Arial" panose="020B0604020202020204" pitchFamily="34" charset="0"/>
              </a:rPr>
              <a:t>Research and Innovation</a:t>
            </a:r>
            <a:r>
              <a:rPr lang="en-US" sz="2200" dirty="0">
                <a:latin typeface="Arial" panose="020B0604020202020204" pitchFamily="34" charset="0"/>
                <a:cs typeface="Arial" panose="020B0604020202020204" pitchFamily="34" charset="0"/>
              </a:rPr>
              <a:t> – Encourages quality research that addresses societal needs and promotes development. Institutions benefit from grants, publications, and industry collaborations.</a:t>
            </a:r>
          </a:p>
          <a:p>
            <a:pPr algn="just">
              <a:lnSpc>
                <a:spcPct val="150000"/>
              </a:lnSpc>
              <a:buFont typeface="Wingdings" panose="05000000000000000000" pitchFamily="2" charset="2"/>
              <a:buChar char="v"/>
            </a:pPr>
            <a:r>
              <a:rPr lang="en-US" sz="2200" dirty="0">
                <a:latin typeface="Arial" panose="020B0604020202020204" pitchFamily="34" charset="0"/>
                <a:cs typeface="Arial" panose="020B0604020202020204" pitchFamily="34" charset="0"/>
              </a:rPr>
              <a:t> </a:t>
            </a:r>
            <a:r>
              <a:rPr lang="en-US" sz="2200" b="1" dirty="0">
                <a:latin typeface="Arial" panose="020B0604020202020204" pitchFamily="34" charset="0"/>
                <a:cs typeface="Arial" panose="020B0604020202020204" pitchFamily="34" charset="0"/>
              </a:rPr>
              <a:t>Student Support Services</a:t>
            </a:r>
            <a:r>
              <a:rPr lang="en-US" sz="2200" dirty="0">
                <a:latin typeface="Arial" panose="020B0604020202020204" pitchFamily="34" charset="0"/>
                <a:cs typeface="Arial" panose="020B0604020202020204" pitchFamily="34" charset="0"/>
              </a:rPr>
              <a:t> – Provides counseling, health care, career guidance, and financial aid. These services enhance student well-being and reduce dropout rates.</a:t>
            </a:r>
          </a:p>
        </p:txBody>
      </p:sp>
    </p:spTree>
    <p:extLst>
      <p:ext uri="{BB962C8B-B14F-4D97-AF65-F5344CB8AC3E}">
        <p14:creationId xmlns:p14="http://schemas.microsoft.com/office/powerpoint/2010/main" val="224147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6127376" cy="1325563"/>
          </a:xfrm>
        </p:spPr>
        <p:txBody>
          <a:bodyPr/>
          <a:lstStyle/>
          <a:p>
            <a:r>
              <a:rPr lang="en-US" b="1" dirty="0">
                <a:solidFill>
                  <a:srgbClr val="FF0000"/>
                </a:solidFill>
              </a:rPr>
              <a:t>Components….(cont’d)</a:t>
            </a:r>
            <a:endParaRPr lang="en-US" dirty="0"/>
          </a:p>
        </p:txBody>
      </p:sp>
      <p:sp>
        <p:nvSpPr>
          <p:cNvPr id="3" name="Content Placeholder 2"/>
          <p:cNvSpPr>
            <a:spLocks noGrp="1"/>
          </p:cNvSpPr>
          <p:nvPr>
            <p:ph idx="1"/>
          </p:nvPr>
        </p:nvSpPr>
        <p:spPr>
          <a:xfrm>
            <a:off x="0" y="1825625"/>
            <a:ext cx="11353800" cy="4351338"/>
          </a:xfrm>
        </p:spPr>
        <p:txBody>
          <a:bodyPr>
            <a:normAutofit lnSpcReduction="10000"/>
          </a:bodyPr>
          <a:lstStyle/>
          <a:p>
            <a:pPr algn="just">
              <a:lnSpc>
                <a:spcPct val="150000"/>
              </a:lnSpc>
            </a:pPr>
            <a:r>
              <a:rPr lang="en-US" sz="2200" b="1" dirty="0">
                <a:latin typeface="Arial" panose="020B0604020202020204" pitchFamily="34" charset="0"/>
                <a:cs typeface="Arial" panose="020B0604020202020204" pitchFamily="34" charset="0"/>
              </a:rPr>
              <a:t>Infrastructure and Learning Resources</a:t>
            </a:r>
            <a:r>
              <a:rPr lang="en-US" sz="2200" dirty="0">
                <a:latin typeface="Arial" panose="020B0604020202020204" pitchFamily="34" charset="0"/>
                <a:cs typeface="Arial" panose="020B0604020202020204" pitchFamily="34" charset="0"/>
              </a:rPr>
              <a:t> – Involves adequate classrooms, labs, libraries, and ICT facilities. Proper infrastructure improves learning and innovation.</a:t>
            </a:r>
          </a:p>
          <a:p>
            <a:pPr algn="just">
              <a:lnSpc>
                <a:spcPct val="150000"/>
              </a:lnSpc>
            </a:pPr>
            <a:r>
              <a:rPr lang="en-US" sz="2200" dirty="0">
                <a:latin typeface="Arial" panose="020B0604020202020204" pitchFamily="34" charset="0"/>
                <a:cs typeface="Arial" panose="020B0604020202020204" pitchFamily="34" charset="0"/>
              </a:rPr>
              <a:t>·  </a:t>
            </a:r>
            <a:r>
              <a:rPr lang="en-US" sz="2200" b="1" dirty="0">
                <a:latin typeface="Arial" panose="020B0604020202020204" pitchFamily="34" charset="0"/>
                <a:cs typeface="Arial" panose="020B0604020202020204" pitchFamily="34" charset="0"/>
              </a:rPr>
              <a:t>Governance and Administration</a:t>
            </a:r>
            <a:r>
              <a:rPr lang="en-US" sz="2200" dirty="0">
                <a:latin typeface="Arial" panose="020B0604020202020204" pitchFamily="34" charset="0"/>
                <a:cs typeface="Arial" panose="020B0604020202020204" pitchFamily="34" charset="0"/>
              </a:rPr>
              <a:t> – Emphasizes transparency, accountability, and effective leadership. Strong governance ensures institutional credibility and partnerships.</a:t>
            </a:r>
          </a:p>
          <a:p>
            <a:pPr algn="just">
              <a:lnSpc>
                <a:spcPct val="150000"/>
              </a:lnSpc>
            </a:pPr>
            <a:r>
              <a:rPr lang="en-US" sz="2200" dirty="0">
                <a:latin typeface="Arial" panose="020B0604020202020204" pitchFamily="34" charset="0"/>
                <a:cs typeface="Arial" panose="020B0604020202020204" pitchFamily="34" charset="0"/>
              </a:rPr>
              <a:t>·  </a:t>
            </a:r>
            <a:r>
              <a:rPr lang="en-US" sz="2200" b="1" dirty="0">
                <a:latin typeface="Arial" panose="020B0604020202020204" pitchFamily="34" charset="0"/>
                <a:cs typeface="Arial" panose="020B0604020202020204" pitchFamily="34" charset="0"/>
              </a:rPr>
              <a:t>External Accreditation and Benchmarking</a:t>
            </a:r>
            <a:r>
              <a:rPr lang="en-US" sz="2200" dirty="0">
                <a:latin typeface="Arial" panose="020B0604020202020204" pitchFamily="34" charset="0"/>
                <a:cs typeface="Arial" panose="020B0604020202020204" pitchFamily="34" charset="0"/>
              </a:rPr>
              <a:t> – Independent bodies assess programs against national and global standards. Accreditation boosts trust, mobility, and competitiveness.</a:t>
            </a:r>
          </a:p>
          <a:p>
            <a:pPr algn="just">
              <a:lnSpc>
                <a:spcPct val="150000"/>
              </a:lnSpc>
            </a:pPr>
            <a:endParaRPr lang="en-US"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51392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solidFill>
                  <a:srgbClr val="FF0000"/>
                </a:solidFill>
                <a:latin typeface="Arial" panose="020B0604020202020204" pitchFamily="34" charset="0"/>
                <a:cs typeface="Arial" panose="020B0604020202020204" pitchFamily="34" charset="0"/>
              </a:rPr>
              <a:t>Role of Quality Assurance in Improving Academic Performance</a:t>
            </a:r>
          </a:p>
        </p:txBody>
      </p:sp>
      <p:sp>
        <p:nvSpPr>
          <p:cNvPr id="3" name="Content Placeholder 2"/>
          <p:cNvSpPr>
            <a:spLocks noGrp="1"/>
          </p:cNvSpPr>
          <p:nvPr>
            <p:ph idx="1"/>
          </p:nvPr>
        </p:nvSpPr>
        <p:spPr/>
        <p:txBody>
          <a:bodyPr/>
          <a:lstStyle/>
          <a:p>
            <a:pPr algn="just">
              <a:lnSpc>
                <a:spcPct val="150000"/>
              </a:lnSpc>
              <a:buFont typeface="Wingdings" panose="05000000000000000000" pitchFamily="2" charset="2"/>
              <a:buChar char="q"/>
            </a:pPr>
            <a:r>
              <a:rPr lang="en-US" sz="2200" dirty="0">
                <a:latin typeface="Arial" panose="020B0604020202020204" pitchFamily="34" charset="0"/>
                <a:cs typeface="Arial" panose="020B0604020202020204" pitchFamily="34" charset="0"/>
              </a:rPr>
              <a:t>Enhances Teaching and Learning Quality</a:t>
            </a:r>
          </a:p>
          <a:p>
            <a:pPr algn="just">
              <a:lnSpc>
                <a:spcPct val="150000"/>
              </a:lnSpc>
              <a:buFont typeface="Wingdings" panose="05000000000000000000" pitchFamily="2" charset="2"/>
              <a:buChar char="q"/>
            </a:pPr>
            <a:r>
              <a:rPr lang="en-US" sz="2200" dirty="0">
                <a:latin typeface="Arial" panose="020B0604020202020204" pitchFamily="34" charset="0"/>
                <a:cs typeface="Arial" panose="020B0604020202020204" pitchFamily="34" charset="0"/>
              </a:rPr>
              <a:t>Ensures Curriculum Relevance</a:t>
            </a:r>
          </a:p>
          <a:p>
            <a:pPr algn="just">
              <a:lnSpc>
                <a:spcPct val="150000"/>
              </a:lnSpc>
              <a:buFont typeface="Wingdings" panose="05000000000000000000" pitchFamily="2" charset="2"/>
              <a:buChar char="q"/>
            </a:pPr>
            <a:r>
              <a:rPr lang="en-US" sz="2200" dirty="0">
                <a:latin typeface="Arial" panose="020B0604020202020204" pitchFamily="34" charset="0"/>
                <a:cs typeface="Arial" panose="020B0604020202020204" pitchFamily="34" charset="0"/>
              </a:rPr>
              <a:t>Improves Student Satisfaction and Learning Experience</a:t>
            </a:r>
          </a:p>
          <a:p>
            <a:endParaRPr lang="en-US" dirty="0"/>
          </a:p>
        </p:txBody>
      </p:sp>
    </p:spTree>
    <p:extLst>
      <p:ext uri="{BB962C8B-B14F-4D97-AF65-F5344CB8AC3E}">
        <p14:creationId xmlns:p14="http://schemas.microsoft.com/office/powerpoint/2010/main" val="2098878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latin typeface="Arial" panose="020B0604020202020204" pitchFamily="34" charset="0"/>
                <a:cs typeface="Arial" panose="020B0604020202020204" pitchFamily="34" charset="0"/>
              </a:rPr>
              <a:t>Role….(cont’d)</a:t>
            </a:r>
            <a:endParaRPr lang="en-US" dirty="0"/>
          </a:p>
        </p:txBody>
      </p:sp>
      <p:sp>
        <p:nvSpPr>
          <p:cNvPr id="3" name="Content Placeholder 2"/>
          <p:cNvSpPr>
            <a:spLocks noGrp="1"/>
          </p:cNvSpPr>
          <p:nvPr>
            <p:ph idx="1"/>
          </p:nvPr>
        </p:nvSpPr>
        <p:spPr>
          <a:xfrm>
            <a:off x="838200" y="1825625"/>
            <a:ext cx="8036859" cy="4351338"/>
          </a:xfrm>
        </p:spPr>
        <p:txBody>
          <a:bodyPr>
            <a:normAutofit/>
          </a:bodyPr>
          <a:lstStyle/>
          <a:p>
            <a:pPr>
              <a:lnSpc>
                <a:spcPct val="150000"/>
              </a:lnSpc>
              <a:buFont typeface="Wingdings" panose="05000000000000000000" pitchFamily="2" charset="2"/>
              <a:buChar char="q"/>
            </a:pPr>
            <a:r>
              <a:rPr lang="en-US" sz="2200" dirty="0">
                <a:latin typeface="Arial" panose="020B0604020202020204" pitchFamily="34" charset="0"/>
                <a:cs typeface="Arial" panose="020B0604020202020204" pitchFamily="34" charset="0"/>
              </a:rPr>
              <a:t>Positively Correlates with Academic Outcomes</a:t>
            </a:r>
          </a:p>
          <a:p>
            <a:pPr>
              <a:lnSpc>
                <a:spcPct val="150000"/>
              </a:lnSpc>
              <a:buFont typeface="Wingdings" panose="05000000000000000000" pitchFamily="2" charset="2"/>
              <a:buChar char="q"/>
            </a:pPr>
            <a:r>
              <a:rPr lang="en-US" sz="2200" dirty="0">
                <a:latin typeface="Arial" panose="020B0604020202020204" pitchFamily="34" charset="0"/>
                <a:cs typeface="Arial" panose="020B0604020202020204" pitchFamily="34" charset="0"/>
              </a:rPr>
              <a:t>Explains Significant Variance in Student Performance</a:t>
            </a:r>
          </a:p>
          <a:p>
            <a:pPr>
              <a:lnSpc>
                <a:spcPct val="150000"/>
              </a:lnSpc>
              <a:buFont typeface="Wingdings" panose="05000000000000000000" pitchFamily="2" charset="2"/>
              <a:buChar char="q"/>
            </a:pPr>
            <a:r>
              <a:rPr lang="en-US" sz="2200" dirty="0">
                <a:latin typeface="Arial" panose="020B0604020202020204" pitchFamily="34" charset="0"/>
                <a:cs typeface="Arial" panose="020B0604020202020204" pitchFamily="34" charset="0"/>
              </a:rPr>
              <a:t>Facilitates Accountability and Continuous Improvement</a:t>
            </a:r>
          </a:p>
          <a:p>
            <a:pPr>
              <a:lnSpc>
                <a:spcPct val="150000"/>
              </a:lnSpc>
            </a:pPr>
            <a:endParaRPr lang="en-US"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46949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221</TotalTime>
  <Words>653</Words>
  <Application>Microsoft Office PowerPoint</Application>
  <PresentationFormat>Widescreen</PresentationFormat>
  <Paragraphs>64</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Wingdings</vt:lpstr>
      <vt:lpstr>Office Theme</vt:lpstr>
      <vt:lpstr>Integration of Quality Assurance into Higher Institutions to Promote Academic Excellence in Nigeria </vt:lpstr>
      <vt:lpstr>Introduction </vt:lpstr>
      <vt:lpstr>Quality Assurance</vt:lpstr>
      <vt:lpstr>Shared Responsibilities of Universities and NUC in Ensuring Quality Assurance</vt:lpstr>
      <vt:lpstr>Components of Quality Assurance in Higher Education </vt:lpstr>
      <vt:lpstr>Components….(cont’d)</vt:lpstr>
      <vt:lpstr>Components….(cont’d)</vt:lpstr>
      <vt:lpstr>Role of Quality Assurance in Improving Academic Performance</vt:lpstr>
      <vt:lpstr>Role….(cont’d)</vt:lpstr>
      <vt:lpstr>Quality Assurance Practices in Higher Institutions</vt:lpstr>
      <vt:lpstr>Challenges of Implementing Quality Assurance Mechanism </vt:lpstr>
      <vt:lpstr>Ways of Integrating Quality Assurance in Tertiary Institution  </vt:lpstr>
      <vt:lpstr>Ways….(cont’d) </vt:lpstr>
      <vt:lpstr>Conclusion </vt:lpstr>
      <vt:lpstr>THANK YOU FOR LISTENING!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DR. Emmanuel Ivorgba</cp:lastModifiedBy>
  <cp:revision>33</cp:revision>
  <dcterms:created xsi:type="dcterms:W3CDTF">2025-09-11T07:44:23Z</dcterms:created>
  <dcterms:modified xsi:type="dcterms:W3CDTF">2025-09-13T16:44:05Z</dcterms:modified>
</cp:coreProperties>
</file>